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media/image6.svg" ContentType="image/sv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6" r:id="rId5"/>
    <p:sldId id="287" r:id="rId6"/>
    <p:sldId id="330" r:id="rId7"/>
    <p:sldId id="331" r:id="rId8"/>
    <p:sldId id="338" r:id="rId9"/>
    <p:sldId id="337" r:id="rId10"/>
    <p:sldId id="333" r:id="rId11"/>
    <p:sldId id="332" r:id="rId12"/>
    <p:sldId id="334" r:id="rId13"/>
    <p:sldId id="335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afranski, Caterina" initials="SC" lastIdx="0" clrIdx="0">
    <p:extLst>
      <p:ext uri="{19B8F6BF-5375-455C-9EA6-DF929625EA0E}">
        <p15:presenceInfo xmlns:p15="http://schemas.microsoft.com/office/powerpoint/2012/main" userId="S-1-5-21-1892635996-485898970-3967616231-3407462" providerId="AD"/>
      </p:ext>
    </p:extLst>
  </p:cmAuthor>
  <p:cmAuthor id="2" name="Panagian, Pamela" initials="PP" lastIdx="0" clrIdx="1">
    <p:extLst>
      <p:ext uri="{19B8F6BF-5375-455C-9EA6-DF929625EA0E}">
        <p15:presenceInfo xmlns:p15="http://schemas.microsoft.com/office/powerpoint/2012/main" userId="S::Pamela.Panagian@bsci.com::8939e4dd-f2b8-4431-8fb6-082bab31c26e" providerId="AD"/>
      </p:ext>
    </p:extLst>
  </p:cmAuthor>
  <p:cmAuthor id="3" name="Kutuzova, Natalia [MEDRU]" initials="KN[" lastIdx="3" clrIdx="2">
    <p:extLst>
      <p:ext uri="{19B8F6BF-5375-455C-9EA6-DF929625EA0E}">
        <p15:presenceInfo xmlns:p15="http://schemas.microsoft.com/office/powerpoint/2012/main" userId="S::NKutuzov@its.jnj.com::2ec07943-c7fc-4a75-a79a-50c05a7038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6838"/>
    <a:srgbClr val="92C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a" userId="2ec07943-c7fc-4a75-a79a-50c05a70386b" providerId="ADAL" clId="{47F04F05-9090-4DC5-8BDA-19EC07E31644}"/>
    <pc:docChg chg="undo custSel addSld delSld modSld sldOrd">
      <pc:chgData name="Natalia" userId="2ec07943-c7fc-4a75-a79a-50c05a70386b" providerId="ADAL" clId="{47F04F05-9090-4DC5-8BDA-19EC07E31644}" dt="2021-05-24T12:45:41.031" v="803" actId="20577"/>
      <pc:docMkLst>
        <pc:docMk/>
      </pc:docMkLst>
      <pc:sldChg chg="addSp modSp mod">
        <pc:chgData name="Natalia" userId="2ec07943-c7fc-4a75-a79a-50c05a70386b" providerId="ADAL" clId="{47F04F05-9090-4DC5-8BDA-19EC07E31644}" dt="2021-05-24T12:39:38.598" v="785"/>
        <pc:sldMkLst>
          <pc:docMk/>
          <pc:sldMk cId="4117649971" sldId="256"/>
        </pc:sldMkLst>
        <pc:spChg chg="mod">
          <ac:chgData name="Natalia" userId="2ec07943-c7fc-4a75-a79a-50c05a70386b" providerId="ADAL" clId="{47F04F05-9090-4DC5-8BDA-19EC07E31644}" dt="2021-05-24T12:35:13.158" v="770" actId="20577"/>
          <ac:spMkLst>
            <pc:docMk/>
            <pc:sldMk cId="4117649971" sldId="256"/>
            <ac:spMk id="2" creationId="{E29CB340-1BC1-4CC9-B22E-AF935D2A6622}"/>
          </ac:spMkLst>
        </pc:spChg>
        <pc:spChg chg="add mod">
          <ac:chgData name="Natalia" userId="2ec07943-c7fc-4a75-a79a-50c05a70386b" providerId="ADAL" clId="{47F04F05-9090-4DC5-8BDA-19EC07E31644}" dt="2021-05-24T12:39:38.598" v="785"/>
          <ac:spMkLst>
            <pc:docMk/>
            <pc:sldMk cId="4117649971" sldId="256"/>
            <ac:spMk id="4" creationId="{14CC8215-18F1-4AA2-A3CD-D9E32AEEEA82}"/>
          </ac:spMkLst>
        </pc:spChg>
      </pc:sldChg>
      <pc:sldChg chg="modSp mod">
        <pc:chgData name="Natalia" userId="2ec07943-c7fc-4a75-a79a-50c05a70386b" providerId="ADAL" clId="{47F04F05-9090-4DC5-8BDA-19EC07E31644}" dt="2021-05-24T12:43:45.225" v="786" actId="20577"/>
        <pc:sldMkLst>
          <pc:docMk/>
          <pc:sldMk cId="567144240" sldId="330"/>
        </pc:sldMkLst>
        <pc:spChg chg="mod">
          <ac:chgData name="Natalia" userId="2ec07943-c7fc-4a75-a79a-50c05a70386b" providerId="ADAL" clId="{47F04F05-9090-4DC5-8BDA-19EC07E31644}" dt="2021-05-24T12:43:45.225" v="786" actId="20577"/>
          <ac:spMkLst>
            <pc:docMk/>
            <pc:sldMk cId="567144240" sldId="330"/>
            <ac:spMk id="7" creationId="{4A619F87-2C4F-49FD-8901-D1347C85E126}"/>
          </ac:spMkLst>
        </pc:spChg>
      </pc:sldChg>
      <pc:sldChg chg="modSp mod">
        <pc:chgData name="Natalia" userId="2ec07943-c7fc-4a75-a79a-50c05a70386b" providerId="ADAL" clId="{47F04F05-9090-4DC5-8BDA-19EC07E31644}" dt="2021-05-24T12:23:34.751" v="603" actId="20577"/>
        <pc:sldMkLst>
          <pc:docMk/>
          <pc:sldMk cId="1922696591" sldId="331"/>
        </pc:sldMkLst>
        <pc:spChg chg="mod">
          <ac:chgData name="Natalia" userId="2ec07943-c7fc-4a75-a79a-50c05a70386b" providerId="ADAL" clId="{47F04F05-9090-4DC5-8BDA-19EC07E31644}" dt="2021-05-24T12:23:34.751" v="603" actId="20577"/>
          <ac:spMkLst>
            <pc:docMk/>
            <pc:sldMk cId="1922696591" sldId="331"/>
            <ac:spMk id="7" creationId="{4A619F87-2C4F-49FD-8901-D1347C85E126}"/>
          </ac:spMkLst>
        </pc:spChg>
      </pc:sldChg>
      <pc:sldChg chg="modSp mod">
        <pc:chgData name="Natalia" userId="2ec07943-c7fc-4a75-a79a-50c05a70386b" providerId="ADAL" clId="{47F04F05-9090-4DC5-8BDA-19EC07E31644}" dt="2021-05-24T12:32:53.792" v="756" actId="20577"/>
        <pc:sldMkLst>
          <pc:docMk/>
          <pc:sldMk cId="1602606650" sldId="335"/>
        </pc:sldMkLst>
        <pc:spChg chg="mod">
          <ac:chgData name="Natalia" userId="2ec07943-c7fc-4a75-a79a-50c05a70386b" providerId="ADAL" clId="{47F04F05-9090-4DC5-8BDA-19EC07E31644}" dt="2021-05-24T12:32:53.792" v="756" actId="20577"/>
          <ac:spMkLst>
            <pc:docMk/>
            <pc:sldMk cId="1602606650" sldId="335"/>
            <ac:spMk id="12" creationId="{0F927665-F0CA-4710-93CF-D3439180EAEA}"/>
          </ac:spMkLst>
        </pc:spChg>
      </pc:sldChg>
      <pc:sldChg chg="modSp del mod">
        <pc:chgData name="Natalia" userId="2ec07943-c7fc-4a75-a79a-50c05a70386b" providerId="ADAL" clId="{47F04F05-9090-4DC5-8BDA-19EC07E31644}" dt="2021-05-24T12:22:53.897" v="592" actId="47"/>
        <pc:sldMkLst>
          <pc:docMk/>
          <pc:sldMk cId="3616374019" sldId="336"/>
        </pc:sldMkLst>
        <pc:spChg chg="mod">
          <ac:chgData name="Natalia" userId="2ec07943-c7fc-4a75-a79a-50c05a70386b" providerId="ADAL" clId="{47F04F05-9090-4DC5-8BDA-19EC07E31644}" dt="2021-05-24T12:13:41.741" v="48" actId="1076"/>
          <ac:spMkLst>
            <pc:docMk/>
            <pc:sldMk cId="3616374019" sldId="336"/>
            <ac:spMk id="7" creationId="{4A619F87-2C4F-49FD-8901-D1347C85E126}"/>
          </ac:spMkLst>
        </pc:spChg>
        <pc:spChg chg="mod">
          <ac:chgData name="Natalia" userId="2ec07943-c7fc-4a75-a79a-50c05a70386b" providerId="ADAL" clId="{47F04F05-9090-4DC5-8BDA-19EC07E31644}" dt="2021-05-24T12:19:16.418" v="413" actId="14100"/>
          <ac:spMkLst>
            <pc:docMk/>
            <pc:sldMk cId="3616374019" sldId="336"/>
            <ac:spMk id="10" creationId="{79B2DEA5-872F-4947-8FD4-03882213AE40}"/>
          </ac:spMkLst>
        </pc:spChg>
        <pc:spChg chg="mod">
          <ac:chgData name="Natalia" userId="2ec07943-c7fc-4a75-a79a-50c05a70386b" providerId="ADAL" clId="{47F04F05-9090-4DC5-8BDA-19EC07E31644}" dt="2021-05-24T12:19:22.175" v="414" actId="1076"/>
          <ac:spMkLst>
            <pc:docMk/>
            <pc:sldMk cId="3616374019" sldId="336"/>
            <ac:spMk id="11" creationId="{CCA8B983-3EC2-4124-8B0C-CCC74ED88FB9}"/>
          </ac:spMkLst>
        </pc:spChg>
      </pc:sldChg>
      <pc:sldChg chg="modSp add mod ord">
        <pc:chgData name="Natalia" userId="2ec07943-c7fc-4a75-a79a-50c05a70386b" providerId="ADAL" clId="{47F04F05-9090-4DC5-8BDA-19EC07E31644}" dt="2021-05-24T12:45:41.031" v="803" actId="20577"/>
        <pc:sldMkLst>
          <pc:docMk/>
          <pc:sldMk cId="2454156636" sldId="337"/>
        </pc:sldMkLst>
        <pc:spChg chg="mod">
          <ac:chgData name="Natalia" userId="2ec07943-c7fc-4a75-a79a-50c05a70386b" providerId="ADAL" clId="{47F04F05-9090-4DC5-8BDA-19EC07E31644}" dt="2021-05-24T12:26:23.941" v="644" actId="20577"/>
          <ac:spMkLst>
            <pc:docMk/>
            <pc:sldMk cId="2454156636" sldId="337"/>
            <ac:spMk id="7" creationId="{4A619F87-2C4F-49FD-8901-D1347C85E126}"/>
          </ac:spMkLst>
        </pc:spChg>
        <pc:spChg chg="mod">
          <ac:chgData name="Natalia" userId="2ec07943-c7fc-4a75-a79a-50c05a70386b" providerId="ADAL" clId="{47F04F05-9090-4DC5-8BDA-19EC07E31644}" dt="2021-05-24T12:25:23.691" v="625" actId="14100"/>
          <ac:spMkLst>
            <pc:docMk/>
            <pc:sldMk cId="2454156636" sldId="337"/>
            <ac:spMk id="10" creationId="{08133E36-FB20-4E68-9A3C-419B58DC61B6}"/>
          </ac:spMkLst>
        </pc:spChg>
        <pc:spChg chg="mod">
          <ac:chgData name="Natalia" userId="2ec07943-c7fc-4a75-a79a-50c05a70386b" providerId="ADAL" clId="{47F04F05-9090-4DC5-8BDA-19EC07E31644}" dt="2021-05-24T12:45:41.031" v="803" actId="20577"/>
          <ac:spMkLst>
            <pc:docMk/>
            <pc:sldMk cId="2454156636" sldId="337"/>
            <ac:spMk id="12" creationId="{0F927665-F0CA-4710-93CF-D3439180EAEA}"/>
          </ac:spMkLst>
        </pc:spChg>
      </pc:sldChg>
      <pc:sldChg chg="delSp modSp add mod ord">
        <pc:chgData name="Natalia" userId="2ec07943-c7fc-4a75-a79a-50c05a70386b" providerId="ADAL" clId="{47F04F05-9090-4DC5-8BDA-19EC07E31644}" dt="2021-05-24T12:27:06.605" v="652" actId="255"/>
        <pc:sldMkLst>
          <pc:docMk/>
          <pc:sldMk cId="1368737520" sldId="338"/>
        </pc:sldMkLst>
        <pc:spChg chg="mod">
          <ac:chgData name="Natalia" userId="2ec07943-c7fc-4a75-a79a-50c05a70386b" providerId="ADAL" clId="{47F04F05-9090-4DC5-8BDA-19EC07E31644}" dt="2021-05-24T12:27:06.605" v="652" actId="255"/>
          <ac:spMkLst>
            <pc:docMk/>
            <pc:sldMk cId="1368737520" sldId="338"/>
            <ac:spMk id="7" creationId="{4A619F87-2C4F-49FD-8901-D1347C85E126}"/>
          </ac:spMkLst>
        </pc:spChg>
        <pc:spChg chg="del">
          <ac:chgData name="Natalia" userId="2ec07943-c7fc-4a75-a79a-50c05a70386b" providerId="ADAL" clId="{47F04F05-9090-4DC5-8BDA-19EC07E31644}" dt="2021-05-24T12:23:18.299" v="600" actId="478"/>
          <ac:spMkLst>
            <pc:docMk/>
            <pc:sldMk cId="1368737520" sldId="338"/>
            <ac:spMk id="10" creationId="{08133E36-FB20-4E68-9A3C-419B58DC61B6}"/>
          </ac:spMkLst>
        </pc:spChg>
        <pc:spChg chg="del">
          <ac:chgData name="Natalia" userId="2ec07943-c7fc-4a75-a79a-50c05a70386b" providerId="ADAL" clId="{47F04F05-9090-4DC5-8BDA-19EC07E31644}" dt="2021-05-24T12:23:20.390" v="601" actId="478"/>
          <ac:spMkLst>
            <pc:docMk/>
            <pc:sldMk cId="1368737520" sldId="338"/>
            <ac:spMk id="11" creationId="{3D2B45F0-319D-4530-81B9-8745B2671DBE}"/>
          </ac:spMkLst>
        </pc:spChg>
        <pc:spChg chg="del">
          <ac:chgData name="Natalia" userId="2ec07943-c7fc-4a75-a79a-50c05a70386b" providerId="ADAL" clId="{47F04F05-9090-4DC5-8BDA-19EC07E31644}" dt="2021-05-24T12:23:18.299" v="600" actId="478"/>
          <ac:spMkLst>
            <pc:docMk/>
            <pc:sldMk cId="1368737520" sldId="338"/>
            <ac:spMk id="12" creationId="{0F927665-F0CA-4710-93CF-D3439180EAE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E75E8-008B-4099-9B47-20DED0FEE85C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1C173-ACFD-48B6-8096-A62664AF1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0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1316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4154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8962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5675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789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3609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6520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6714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988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1181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436482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536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75748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1857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4103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7254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2A1C8-84D9-4170-9DC8-4F2A2333B655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DBAE70-ED7C-40FD-8946-82B33252A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1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vamed.org/issues/ethics-compliance/global-distributor-compliance-toolkit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sec.gov/litigation/admin/2015/34-75720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CB340-1BC1-4CC9-B22E-AF935D2A6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393" y="991592"/>
            <a:ext cx="9331260" cy="2813385"/>
          </a:xfrm>
        </p:spPr>
        <p:txBody>
          <a:bodyPr>
            <a:noAutofit/>
          </a:bodyPr>
          <a:lstStyle/>
          <a:p>
            <a:r>
              <a:rPr lang="ru-RU" sz="6000" dirty="0"/>
              <a:t>Выявление конфликтов интересов</a:t>
            </a:r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1C6E2A-3AFC-4D50-B321-109DEA79A7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z="1800" b="0" i="0" strike="noStrike" cap="none" spc="0" baseline="0" dirty="0">
              <a:solidFill>
                <a:srgbClr val="808080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CC8215-18F1-4AA2-A3CD-D9E32AEEEA82}"/>
              </a:ext>
            </a:extLst>
          </p:cNvPr>
          <p:cNvSpPr txBox="1"/>
          <p:nvPr/>
        </p:nvSpPr>
        <p:spPr>
          <a:xfrm>
            <a:off x="327645" y="5803220"/>
            <a:ext cx="93312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95"/>
              </a:spcBef>
            </a:pPr>
            <a:r>
              <a:rPr lang="ru-RU" sz="1400" b="1" i="1" dirty="0">
                <a:solidFill>
                  <a:srgbClr val="553684"/>
                </a:solidFill>
                <a:effectLst/>
                <a:latin typeface="Lato"/>
                <a:ea typeface="Calibri" panose="020F0502020204030204" pitchFamily="34" charset="0"/>
              </a:rPr>
              <a:t>Примечание</a:t>
            </a:r>
            <a:r>
              <a:rPr lang="en-US" sz="1400" i="1" dirty="0">
                <a:solidFill>
                  <a:srgbClr val="553684"/>
                </a:solidFill>
                <a:effectLst/>
                <a:latin typeface="Lato"/>
                <a:ea typeface="Calibri" panose="020F0502020204030204" pitchFamily="34" charset="0"/>
              </a:rPr>
              <a:t>:</a:t>
            </a:r>
            <a:r>
              <a:rPr lang="ru-RU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 Пожалуйста, примите во внимание, что данный документ был разработан на основе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 </a:t>
            </a:r>
            <a:r>
              <a:rPr lang="ru-RU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материалов, представленных на веб-сайте организации 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Advanced Medical Technology Association® (</a:t>
            </a:r>
            <a:r>
              <a:rPr lang="en-US" sz="1400" i="1" dirty="0" err="1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AdvaMed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® / </a:t>
            </a:r>
            <a:r>
              <a:rPr lang="ru-RU" sz="1400" i="1" dirty="0" err="1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Адвамед</a:t>
            </a:r>
            <a:r>
              <a:rPr lang="en-US" sz="1400" i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): </a:t>
            </a:r>
            <a:r>
              <a:rPr lang="en-US" sz="1400" i="1" dirty="0">
                <a:solidFill>
                  <a:srgbClr val="0563C1"/>
                </a:solidFill>
                <a:effectLst/>
                <a:latin typeface="Lato"/>
                <a:ea typeface="Calibri" panose="020F0502020204030204" pitchFamily="34" charset="0"/>
                <a:hlinkClick r:id="rId3"/>
              </a:rPr>
              <a:t>https://www.advamed.org/issues/ethics-compliance/global-distributor-compliance-toolkit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764997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EE33-1BD1-4E9C-8945-D3147E8C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20" y="390092"/>
            <a:ext cx="8596668" cy="1320800"/>
          </a:xfrm>
        </p:spPr>
        <p:txBody>
          <a:bodyPr/>
          <a:lstStyle/>
          <a:p>
            <a:pPr marL="0" indent="0"/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7543-5078-4D6F-BE81-27A40DC9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79" y="2027442"/>
            <a:ext cx="9097488" cy="473355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CO" sz="1900" b="1" dirty="0"/>
          </a:p>
          <a:p>
            <a:pPr marL="285750" indent="-28575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Конфликт интересов – ситуация, при которой личные отношения или заинтересованность могут повлиять на надлежащее, объективное и беспристрастное исполнение должностных обязанностей. </a:t>
            </a:r>
          </a:p>
          <a:p>
            <a:pPr marL="285750" indent="-285750">
              <a:lnSpc>
                <a:spcPct val="105000"/>
              </a:lnSpc>
              <a:spcBef>
                <a:spcPts val="1440"/>
              </a:spcBef>
            </a:pPr>
            <a:r>
              <a:rPr lang="ru-RU" sz="2000" b="1" dirty="0"/>
              <a:t>Все работники, вне зависимости от занимаемой должности, должны своевременно и в полной мере раскрывать ситуации, которые потенциально могут привести к возникновению конфликта интересов</a:t>
            </a:r>
            <a:r>
              <a:rPr lang="ru-RU" sz="1900" b="0" i="0" strike="noStrike" cap="none" spc="0" baseline="0" dirty="0">
                <a:solidFill>
                  <a:srgbClr val="404040"/>
                </a:solidFill>
                <a:effectLst/>
                <a:latin typeface="Trebuchet MS"/>
                <a:ea typeface="Trebuchet MS"/>
                <a:cs typeface="Trebuchet MS"/>
              </a:rPr>
              <a:t>.</a:t>
            </a:r>
          </a:p>
          <a:p>
            <a:pPr marL="0" indent="0">
              <a:buNone/>
            </a:pPr>
            <a:endParaRPr lang="en-US" sz="19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4208D1C-8D16-4791-8C3B-C074A2DFC0AA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5B66378-33A7-48B3-8A7F-742981BB84DE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6" name="Graphic 7" descr="Minimize">
              <a:extLst>
                <a:ext uri="{FF2B5EF4-FFF2-40B4-BE49-F238E27FC236}">
                  <a16:creationId xmlns:a16="http://schemas.microsoft.com/office/drawing/2014/main" id="{D68D8A29-B096-4A79-BD7F-D69BC67DA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27656362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172" y="468654"/>
            <a:ext cx="8596668" cy="1320800"/>
          </a:xfrm>
        </p:spPr>
        <p:txBody>
          <a:bodyPr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9F87-2C4F-49FD-8901-D1347C85E126}"/>
              </a:ext>
            </a:extLst>
          </p:cNvPr>
          <p:cNvSpPr txBox="1"/>
          <p:nvPr/>
        </p:nvSpPr>
        <p:spPr>
          <a:xfrm>
            <a:off x="499840" y="1815213"/>
            <a:ext cx="5197762" cy="4280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4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Ваш(-а) супруг(-а): Часть 1</a:t>
            </a:r>
          </a:p>
          <a:p>
            <a:pPr>
              <a:spcAft>
                <a:spcPts val="1000"/>
              </a:spcAft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Ваш(-а) супруг(-а) работает медицинским работником в больнице, где он (она) обладает полномочиями в отношении принятия некоторых решений о закупках. Ваша компания пытается продать </a:t>
            </a: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товары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этой больнице. </a:t>
            </a:r>
            <a:br>
              <a:rPr sz="1400" dirty="0"/>
            </a:br>
            <a:r>
              <a:rPr lang="ru-RU" sz="14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Какие </a:t>
            </a:r>
            <a:r>
              <a:rPr lang="ru-RU" sz="14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действия</a:t>
            </a:r>
            <a:r>
              <a:rPr lang="ru-RU" sz="14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 вы должны предпринять, чтобы избежать потенциального конфликта интересов?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Сообщите о вышеуказанной ситуации </a:t>
            </a:r>
            <a:r>
              <a:rPr lang="en-US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[</a:t>
            </a:r>
            <a:r>
              <a:rPr lang="ru-RU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лицу, ответственному за предупреждение коррупции</a:t>
            </a:r>
            <a:r>
              <a:rPr lang="en-US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]</a:t>
            </a:r>
            <a:endParaRPr lang="ru-RU" sz="1400" b="0" i="0" strike="noStrike" cap="none" spc="0" baseline="0" dirty="0">
              <a:solidFill>
                <a:srgbClr val="181818"/>
              </a:solidFill>
              <a:effectLst/>
              <a:highlight>
                <a:srgbClr val="FFFF00"/>
              </a:highlight>
              <a:latin typeface="Arial"/>
              <a:ea typeface="Arial"/>
              <a:cs typeface="Arial"/>
            </a:endParaRP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Если вы не уверены, может ли это быть потенциальным конфликтом интересов, свяжитесь с </a:t>
            </a:r>
            <a:r>
              <a:rPr lang="ru-RU" sz="1400" i="0" strike="noStrike" cap="none" spc="0" baseline="0" dirty="0">
                <a:solidFill>
                  <a:srgbClr val="181818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</a:rPr>
              <a:t>[</a:t>
            </a:r>
            <a:r>
              <a:rPr lang="ru-RU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лицом, ответственным </a:t>
            </a:r>
            <a:r>
              <a:rPr lang="ru-RU" sz="140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за предупреждение </a:t>
            </a:r>
            <a:r>
              <a:rPr lang="ru-RU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коррупции</a:t>
            </a:r>
            <a:r>
              <a:rPr lang="ru-RU" sz="1400" i="0" strike="noStrike" cap="none" spc="0" baseline="0" dirty="0">
                <a:solidFill>
                  <a:srgbClr val="181818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</a:rPr>
              <a:t>]</a:t>
            </a:r>
            <a:r>
              <a:rPr lang="ru-RU" sz="14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для получения дополнительной информации.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Воздержитесь от продаж или продвижения продукции в этой больнице до тех пор, пока вы не разрешите эту ситуацию. 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Все вышеперечисленные варианты.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53CA7-4C9A-4CC9-BC00-161A967CFF91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919B7B-F6BC-4842-8484-FA8D917FC3FD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7" descr="Minimize">
              <a:extLst>
                <a:ext uri="{FF2B5EF4-FFF2-40B4-BE49-F238E27FC236}">
                  <a16:creationId xmlns:a16="http://schemas.microsoft.com/office/drawing/2014/main" id="{BC7845DE-7C49-45C7-929A-9FA7DEDB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6714424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02" y="420405"/>
            <a:ext cx="8596668" cy="1320800"/>
          </a:xfrm>
        </p:spPr>
        <p:txBody>
          <a:bodyPr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9F87-2C4F-49FD-8901-D1347C85E126}"/>
              </a:ext>
            </a:extLst>
          </p:cNvPr>
          <p:cNvSpPr txBox="1"/>
          <p:nvPr/>
        </p:nvSpPr>
        <p:spPr>
          <a:xfrm>
            <a:off x="499840" y="1815213"/>
            <a:ext cx="5197762" cy="4280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4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Ваш(-а) супруг(-а): Часть 2</a:t>
            </a:r>
          </a:p>
          <a:p>
            <a:pPr>
              <a:spcAft>
                <a:spcPts val="1000"/>
              </a:spcAft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Ваш(-а) супруг(-а) работает медицинским работником в больнице, где он (она) обладает полномочиями в отношении принятия некоторых решений о закупках. Ваша компания пытается продать </a:t>
            </a:r>
            <a:r>
              <a:rPr lang="ru-RU" sz="1400" dirty="0">
                <a:solidFill>
                  <a:srgbClr val="181818"/>
                </a:solidFill>
                <a:latin typeface="Arial"/>
                <a:ea typeface="Arial"/>
                <a:cs typeface="Arial"/>
              </a:rPr>
              <a:t>товары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этой больнице. </a:t>
            </a:r>
            <a:br>
              <a:rPr sz="1400" dirty="0"/>
            </a:br>
            <a:r>
              <a:rPr lang="ru-RU" sz="14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Какие </a:t>
            </a:r>
            <a:r>
              <a:rPr lang="ru-RU" sz="14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действия</a:t>
            </a:r>
            <a:r>
              <a:rPr lang="ru-RU" sz="14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 вы должны предпринять, чтобы избежать потенциального конфликта интересов?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Сообщите о вышеуказанной ситуации </a:t>
            </a:r>
            <a:r>
              <a:rPr lang="en-US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[</a:t>
            </a:r>
            <a:r>
              <a:rPr lang="ru-RU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лицу, ответственному за предупреждение коррупции</a:t>
            </a:r>
            <a:r>
              <a:rPr lang="en-US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]</a:t>
            </a:r>
            <a:endParaRPr lang="ru-RU" sz="1400" b="0" i="0" strike="noStrike" cap="none" spc="0" baseline="0" dirty="0">
              <a:solidFill>
                <a:srgbClr val="181818"/>
              </a:solidFill>
              <a:effectLst/>
              <a:highlight>
                <a:srgbClr val="FFFF00"/>
              </a:highlight>
              <a:latin typeface="Arial"/>
              <a:ea typeface="Arial"/>
              <a:cs typeface="Arial"/>
            </a:endParaRP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Если вы не уверены, может ли это быть потенциальным конфликтом интересов, свяжитесь с </a:t>
            </a:r>
            <a:r>
              <a:rPr lang="ru-RU" sz="1400" i="0" strike="noStrike" cap="none" spc="0" baseline="0" dirty="0">
                <a:solidFill>
                  <a:srgbClr val="181818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</a:rPr>
              <a:t>[</a:t>
            </a:r>
            <a:r>
              <a:rPr lang="ru-RU" sz="1400" dirty="0">
                <a:solidFill>
                  <a:srgbClr val="18181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</a:rPr>
              <a:t>лицом, ответственным за предупреждение коррупции</a:t>
            </a:r>
            <a:r>
              <a:rPr lang="ru-RU" sz="1400" i="0" strike="noStrike" cap="none" spc="0" baseline="0" dirty="0">
                <a:solidFill>
                  <a:srgbClr val="181818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</a:rPr>
              <a:t>]</a:t>
            </a:r>
            <a:r>
              <a:rPr lang="ru-RU" sz="14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</a:t>
            </a: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для получения дополнительной информации.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Воздержитесь от продаж или продвижения продукции в этой больнице до тех пор, пока вы не разрешите эту ситуацию. 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lphaUcPeriod"/>
            </a:pPr>
            <a:r>
              <a:rPr lang="ru-RU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Все вышеперечисленные варианты.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53CA7-4C9A-4CC9-BC00-161A967CFF91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919B7B-F6BC-4842-8484-FA8D917FC3FD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7" descr="Minimize">
              <a:extLst>
                <a:ext uri="{FF2B5EF4-FFF2-40B4-BE49-F238E27FC236}">
                  <a16:creationId xmlns:a16="http://schemas.microsoft.com/office/drawing/2014/main" id="{BC7845DE-7C49-45C7-929A-9FA7DEDB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9B2DEA5-872F-4947-8FD4-03882213AE40}"/>
              </a:ext>
            </a:extLst>
          </p:cNvPr>
          <p:cNvSpPr/>
          <p:nvPr/>
        </p:nvSpPr>
        <p:spPr>
          <a:xfrm>
            <a:off x="5829670" y="2066445"/>
            <a:ext cx="4264241" cy="37601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A8B983-3EC2-4124-8B0C-CCC74ED88FB9}"/>
              </a:ext>
            </a:extLst>
          </p:cNvPr>
          <p:cNvSpPr txBox="1"/>
          <p:nvPr/>
        </p:nvSpPr>
        <p:spPr>
          <a:xfrm>
            <a:off x="6011822" y="2429483"/>
            <a:ext cx="3941685" cy="30521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Правильный ответ — D. 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Это потенциальный конфликт интересов между вашими интересами, интересами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омпании и деловых партнеров. Вы должны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своевременно и в полной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мере раскрывать ситуации, которые потенциально могут привести к возникновению конфликта интересов.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 Если вы не уверены, существует ли конфликт интересов, вы всегда можете связаться с 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</a:rPr>
              <a:t>[лицом, ответственным за предупреждение коррупции]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, если у вас есть вопросы, или запросить рекомендации по дальнейшим действиям.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269659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172" y="468654"/>
            <a:ext cx="8596668" cy="1320800"/>
          </a:xfrm>
        </p:spPr>
        <p:txBody>
          <a:bodyPr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9F87-2C4F-49FD-8901-D1347C85E126}"/>
              </a:ext>
            </a:extLst>
          </p:cNvPr>
          <p:cNvSpPr txBox="1"/>
          <p:nvPr/>
        </p:nvSpPr>
        <p:spPr>
          <a:xfrm>
            <a:off x="458265" y="1547960"/>
            <a:ext cx="9185698" cy="193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6D6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Новый медицинский представитель: Часть 1</a:t>
            </a:r>
            <a:endParaRPr lang="ru-RU" sz="2400" dirty="0">
              <a:solidFill>
                <a:srgbClr val="181818"/>
              </a:solidFill>
              <a:latin typeface="Arial"/>
              <a:cs typeface="Arial"/>
            </a:endParaRPr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Вы рассматриваете возможность найма нового медицинского представителя, но не решили, необходимо ли это для вашего бизнеса. Хотя вы все еще не определились, вам звонит главврач ЛПУ-важного клиента. Он говорит вам, что его сын только что закончил медицинское учебное заведение и может стать ценным сотрудником для вашей компании. Вы проводите собеседование с ним и делаете вывод, что он не является идеальным кандидатом на эту должность.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Arial"/>
                <a:cs typeface="Arial"/>
              </a:rPr>
              <a:t>Следует ли вам нанять его?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53CA7-4C9A-4CC9-BC00-161A967CFF91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919B7B-F6BC-4842-8484-FA8D917FC3FD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7" descr="Minimize">
              <a:extLst>
                <a:ext uri="{FF2B5EF4-FFF2-40B4-BE49-F238E27FC236}">
                  <a16:creationId xmlns:a16="http://schemas.microsoft.com/office/drawing/2014/main" id="{BC7845DE-7C49-45C7-929A-9FA7DEDB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36873752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172" y="468654"/>
            <a:ext cx="8596668" cy="1320800"/>
          </a:xfrm>
        </p:spPr>
        <p:txBody>
          <a:bodyPr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9F87-2C4F-49FD-8901-D1347C85E126}"/>
              </a:ext>
            </a:extLst>
          </p:cNvPr>
          <p:cNvSpPr txBox="1"/>
          <p:nvPr/>
        </p:nvSpPr>
        <p:spPr>
          <a:xfrm>
            <a:off x="458265" y="1547960"/>
            <a:ext cx="9185698" cy="193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4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Новый медицинский представитель: Часть 2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Вы рассматриваете возможность найма нового медицинского представителя, но не решили, необходимо ли это для вашего бизнеса. Хотя вы все еще не определились, вам звонит главврач ЛПУ-важного клиента. Он говорит вам, что его сын только что закончил медицинское учебное заведение и может стать ценным сотрудником для вашей компании. Вы проводите собеседование с ним и делаете вывод, что он не является идеальным кандидатом на эту должность.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Arial"/>
                <a:cs typeface="Arial"/>
              </a:rPr>
              <a:t>Следует ли вам нанять его?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53CA7-4C9A-4CC9-BC00-161A967CFF91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919B7B-F6BC-4842-8484-FA8D917FC3FD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7" descr="Minimize">
              <a:extLst>
                <a:ext uri="{FF2B5EF4-FFF2-40B4-BE49-F238E27FC236}">
                  <a16:creationId xmlns:a16="http://schemas.microsoft.com/office/drawing/2014/main" id="{BC7845DE-7C49-45C7-929A-9FA7DEDB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8133E36-FB20-4E68-9A3C-419B58DC61B6}"/>
              </a:ext>
            </a:extLst>
          </p:cNvPr>
          <p:cNvSpPr/>
          <p:nvPr/>
        </p:nvSpPr>
        <p:spPr>
          <a:xfrm>
            <a:off x="458265" y="3577700"/>
            <a:ext cx="9520236" cy="32271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2B45F0-319D-4530-81B9-8745B2671DBE}"/>
              </a:ext>
            </a:extLst>
          </p:cNvPr>
          <p:cNvSpPr txBox="1"/>
          <p:nvPr/>
        </p:nvSpPr>
        <p:spPr>
          <a:xfrm>
            <a:off x="557281" y="4249207"/>
            <a:ext cx="9207485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endParaRPr lang="ru-RU" sz="1400" b="0" i="0" strike="noStrike" cap="none" spc="0" baseline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/>
              <a:ea typeface="Arial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927665-F0CA-4710-93CF-D3439180EAEA}"/>
              </a:ext>
            </a:extLst>
          </p:cNvPr>
          <p:cNvSpPr txBox="1"/>
          <p:nvPr/>
        </p:nvSpPr>
        <p:spPr>
          <a:xfrm>
            <a:off x="557281" y="3670653"/>
            <a:ext cx="9207485" cy="31341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Нет. Вы не должны в данной ситуации нанимать сына должностного лица:</a:t>
            </a:r>
          </a:p>
          <a:p>
            <a:pPr marL="342900" indent="-342900">
              <a:spcAft>
                <a:spcPts val="1000"/>
              </a:spcAft>
              <a:buAutoNum type="arabicPeriod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Н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еясно, существует ли законная потребность или коммерческое обоснование для потенциальной новой позиции в отделе продаж;</a:t>
            </a:r>
          </a:p>
          <a:p>
            <a:pPr marL="342900" indent="-342900">
              <a:spcAft>
                <a:spcPts val="1000"/>
              </a:spcAft>
              <a:buAutoNum type="arabicPeriod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С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ын должностного лица не является идеальным кандидатом на эту должность;</a:t>
            </a:r>
          </a:p>
          <a:p>
            <a:pPr marL="342900" indent="-342900">
              <a:spcAft>
                <a:spcPts val="1000"/>
              </a:spcAft>
              <a:buAutoNum type="arabicPeriod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Т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рудоустройство сына должностного лица, даже если он был бы идеальным кандидатом, может создать потенциальный конфликт интересов из-за его связи с должностным лицом-клиентом.</a:t>
            </a:r>
          </a:p>
          <a:p>
            <a:pPr marL="342900" indent="-342900">
              <a:spcAft>
                <a:spcPts val="1000"/>
              </a:spcAft>
              <a:buAutoNum type="arabicPeriod"/>
            </a:pP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В некоторых </a:t>
            </a:r>
            <a:r>
              <a:rPr lang="ru-RU" sz="1400" b="0" i="0" strike="noStrike" cap="none" spc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юрисдикциях трудоустройство родственников 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или друзей должностных лиц может быть истолковано как передача ценностей в целях получения неправомерного делового преимущества в соответствии с применимым антикоррупционным законодательством*.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*См., напр., 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SEC Exchange Act Release No. 75720, In the Matter of the Bank of New York Mellon Corporation (Aug. 18, 2015), 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hlinkClick r:id="rId7"/>
              </a:rPr>
              <a:t>https://www.sec.gov/litigation/admin/2015/34-75720.pdf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415663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172" y="468654"/>
            <a:ext cx="8596668" cy="1320800"/>
          </a:xfrm>
        </p:spPr>
        <p:txBody>
          <a:bodyPr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9F87-2C4F-49FD-8901-D1347C85E126}"/>
              </a:ext>
            </a:extLst>
          </p:cNvPr>
          <p:cNvSpPr txBox="1"/>
          <p:nvPr/>
        </p:nvSpPr>
        <p:spPr>
          <a:xfrm>
            <a:off x="458265" y="1934124"/>
            <a:ext cx="9185698" cy="1718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400" b="1" dirty="0">
                <a:solidFill>
                  <a:srgbClr val="006D6F"/>
                </a:solidFill>
                <a:latin typeface="Arial"/>
                <a:ea typeface="Arial"/>
                <a:cs typeface="Arial"/>
              </a:rPr>
              <a:t>Новый менеджер по продажам</a:t>
            </a:r>
            <a:r>
              <a:rPr lang="ru-RU" sz="24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: Часть 1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Вы ищете менеджера по продажам. Финальный кандидат выделяется на фоне остальных наличием профильного образования, релевантным опытом работы и отличным знанием английского языка. В ходе итогового собеседования выяснилось, что у кандидата есть брат, трудоустроенный в компании-конкуренте, реализующей продукцию тех же производителей в том же регионе.</a:t>
            </a:r>
            <a:endParaRPr lang="ru-RU" sz="1400" b="1" i="0" u="sng" strike="noStrike" cap="none" spc="0" baseline="0" dirty="0">
              <a:solidFill>
                <a:srgbClr val="1F366A"/>
              </a:solidFill>
              <a:effectLst/>
              <a:uFill>
                <a:solidFill>
                  <a:srgbClr val="71B1A2"/>
                </a:solidFill>
              </a:uFill>
              <a:latin typeface="Arial"/>
              <a:ea typeface="Arial"/>
              <a:cs typeface="Arial"/>
            </a:endParaRPr>
          </a:p>
          <a:p>
            <a:pPr>
              <a:buClr>
                <a:schemeClr val="accent1"/>
              </a:buClr>
            </a:pPr>
            <a:r>
              <a:rPr lang="ru-RU" sz="14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Arial"/>
                <a:cs typeface="Arial"/>
              </a:rPr>
              <a:t>Вызывает ли данная ситуация у Вас опасения? Какие действия следует предпринять?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53CA7-4C9A-4CC9-BC00-161A967CFF91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919B7B-F6BC-4842-8484-FA8D917FC3FD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7" descr="Minimize">
              <a:extLst>
                <a:ext uri="{FF2B5EF4-FFF2-40B4-BE49-F238E27FC236}">
                  <a16:creationId xmlns:a16="http://schemas.microsoft.com/office/drawing/2014/main" id="{BC7845DE-7C49-45C7-929A-9FA7DEDB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99750564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172" y="468654"/>
            <a:ext cx="8596668" cy="1320800"/>
          </a:xfrm>
        </p:spPr>
        <p:txBody>
          <a:bodyPr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9F87-2C4F-49FD-8901-D1347C85E126}"/>
              </a:ext>
            </a:extLst>
          </p:cNvPr>
          <p:cNvSpPr txBox="1"/>
          <p:nvPr/>
        </p:nvSpPr>
        <p:spPr>
          <a:xfrm>
            <a:off x="458265" y="1934124"/>
            <a:ext cx="9185698" cy="1718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400" b="1" dirty="0">
                <a:solidFill>
                  <a:srgbClr val="006D6F"/>
                </a:solidFill>
                <a:latin typeface="Arial"/>
                <a:ea typeface="Arial"/>
                <a:cs typeface="Arial"/>
              </a:rPr>
              <a:t>Новый менеджер по продажам</a:t>
            </a:r>
            <a:r>
              <a:rPr lang="ru-RU" sz="24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: Часть 2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Вы ищете менеджера по продажам. Финальный кандидат выделяется на фоне остальных наличием профильного образования, релевантным опытом работы и отличным знанием английского языка. В ходе итогового собеседования выяснилось, что у кандидата есть брат, трудоустроенный в компании-конкуренте, реализующей продукцию тех же производителей в том же регионе.</a:t>
            </a:r>
            <a:endParaRPr lang="ru-RU" sz="1400" b="1" i="0" u="sng" strike="noStrike" cap="none" spc="0" baseline="0" dirty="0">
              <a:solidFill>
                <a:srgbClr val="1F366A"/>
              </a:solidFill>
              <a:effectLst/>
              <a:uFill>
                <a:solidFill>
                  <a:srgbClr val="71B1A2"/>
                </a:solidFill>
              </a:uFill>
              <a:latin typeface="Arial"/>
              <a:ea typeface="Arial"/>
              <a:cs typeface="Arial"/>
            </a:endParaRPr>
          </a:p>
          <a:p>
            <a:pPr>
              <a:buClr>
                <a:schemeClr val="accent1"/>
              </a:buClr>
            </a:pPr>
            <a:r>
              <a:rPr lang="ru-RU" sz="14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Arial"/>
                <a:cs typeface="Arial"/>
              </a:rPr>
              <a:t>Вызывает ли данная ситуация у Вас опасения? Какие действия следует предпринять?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53CA7-4C9A-4CC9-BC00-161A967CFF91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919B7B-F6BC-4842-8484-FA8D917FC3FD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7" descr="Minimize">
              <a:extLst>
                <a:ext uri="{FF2B5EF4-FFF2-40B4-BE49-F238E27FC236}">
                  <a16:creationId xmlns:a16="http://schemas.microsoft.com/office/drawing/2014/main" id="{BC7845DE-7C49-45C7-929A-9FA7DEDB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8133E36-FB20-4E68-9A3C-419B58DC61B6}"/>
              </a:ext>
            </a:extLst>
          </p:cNvPr>
          <p:cNvSpPr/>
          <p:nvPr/>
        </p:nvSpPr>
        <p:spPr>
          <a:xfrm>
            <a:off x="387936" y="4030270"/>
            <a:ext cx="9546177" cy="22284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2B45F0-319D-4530-81B9-8745B2671DBE}"/>
              </a:ext>
            </a:extLst>
          </p:cNvPr>
          <p:cNvSpPr txBox="1"/>
          <p:nvPr/>
        </p:nvSpPr>
        <p:spPr>
          <a:xfrm>
            <a:off x="557281" y="4064730"/>
            <a:ext cx="9207485" cy="21595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Это потенциальный конфликт интересов между новым менеджером и интересами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омпании. Родственная связь с братом, трудоустроенном в компании-конкуренте, потенциально может привести к утечке конфиденциальной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информации о ценах, затратах, а также о другой закрытой деловой информации. 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Узнайте как можно больше деталей и о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братитесь к 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</a:rPr>
              <a:t>[ответственному лицу]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 целью запроса 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рекомендаций по дальнейшим действиям. Примите во внимание, что возможно применение ряда мер по урегулированию данного потенциального конфликта интересов (например, ограничение доступа работника к конфиденциальной информации).</a:t>
            </a:r>
          </a:p>
          <a:p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Всегда п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омните, что подобные ситуации также необходимо своевременно и в полной мере раскрывать.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343642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172" y="468654"/>
            <a:ext cx="8596668" cy="1320800"/>
          </a:xfrm>
        </p:spPr>
        <p:txBody>
          <a:bodyPr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9F87-2C4F-49FD-8901-D1347C85E126}"/>
              </a:ext>
            </a:extLst>
          </p:cNvPr>
          <p:cNvSpPr txBox="1"/>
          <p:nvPr/>
        </p:nvSpPr>
        <p:spPr>
          <a:xfrm>
            <a:off x="458265" y="1547960"/>
            <a:ext cx="9185698" cy="2364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4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Конкурс на специалиста отдела логистики: Часть 1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У руководителя отдела логистики в прямом подчинении несколько менеджеров различных направлений.</a:t>
            </a:r>
            <a:r>
              <a:rPr lang="en-US" sz="14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У каждого из менеджеров в подчинении несколько специалистов.</a:t>
            </a:r>
            <a:r>
              <a:rPr lang="en-US" sz="14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Компания открыла вакансию специалиста одного из направлений.</a:t>
            </a:r>
            <a:r>
              <a:rPr lang="en-US" sz="14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На позицию подались несколько кандидатов. Известно, что один из кандидатов - племянница руководителя отдела логистики.</a:t>
            </a:r>
            <a:endParaRPr lang="en-US" sz="1400" b="1" u="sng" dirty="0">
              <a:solidFill>
                <a:srgbClr val="181818"/>
              </a:solidFill>
              <a:uFill>
                <a:solidFill>
                  <a:srgbClr val="71B1A2"/>
                </a:solidFill>
              </a:uFill>
              <a:latin typeface="Arial"/>
              <a:cs typeface="Arial"/>
            </a:endParaRPr>
          </a:p>
          <a:p>
            <a:pPr>
              <a:spcAft>
                <a:spcPts val="1000"/>
              </a:spcAft>
            </a:pPr>
            <a:r>
              <a:rPr lang="ru-RU" sz="14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Arial"/>
                <a:cs typeface="Arial"/>
              </a:rPr>
              <a:t>Вызывает ли данная ситуация у Вас опасения? Какие действия следует предпринять? Влияет ли на Вашу точку зрения то, что вакансия специалиста открыта под менеджером, а не непосредственно под руководителем отдела логистики? Изменилась ли бы Ваша позиция, если бы одним из кандидатов был сын руководителя отдела логистики, а не племянница?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53CA7-4C9A-4CC9-BC00-161A967CFF91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919B7B-F6BC-4842-8484-FA8D917FC3FD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7" descr="Minimize">
              <a:extLst>
                <a:ext uri="{FF2B5EF4-FFF2-40B4-BE49-F238E27FC236}">
                  <a16:creationId xmlns:a16="http://schemas.microsoft.com/office/drawing/2014/main" id="{BC7845DE-7C49-45C7-929A-9FA7DEDB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92822029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587A-35DF-4EC4-9520-7609A9C8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172" y="468654"/>
            <a:ext cx="8596668" cy="1320800"/>
          </a:xfrm>
        </p:spPr>
        <p:txBody>
          <a:bodyPr>
            <a:normAutofit/>
          </a:bodyPr>
          <a:lstStyle/>
          <a:p>
            <a:r>
              <a:rPr lang="ru-RU" sz="3600" b="1" i="0" strike="noStrike" cap="none" spc="0" baseline="0" dirty="0">
                <a:solidFill>
                  <a:srgbClr val="90C226"/>
                </a:solidFill>
                <a:effectLst/>
                <a:latin typeface="Trebuchet MS"/>
                <a:ea typeface="Trebuchet MS"/>
                <a:cs typeface="Trebuchet MS"/>
              </a:rPr>
              <a:t>Выявление конфликтов интересов</a:t>
            </a:r>
            <a:br>
              <a:rPr lang="ru-RU" b="1" dirty="0">
                <a:solidFill>
                  <a:srgbClr val="1F366A"/>
                </a:solidFill>
                <a:latin typeface="Arial"/>
              </a:rPr>
            </a:br>
            <a:endParaRPr lang="ru-RU" sz="3600" b="1" i="0" strike="noStrike" cap="none" spc="0" baseline="0" dirty="0">
              <a:solidFill>
                <a:srgbClr val="90C226"/>
              </a:solidFill>
              <a:effectLst/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Rectangle 4" descr="Warning"/>
          <p:cNvSpPr/>
          <p:nvPr/>
        </p:nvSpPr>
        <p:spPr>
          <a:xfrm>
            <a:off x="458265" y="440051"/>
            <a:ext cx="857255" cy="85725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19F87-2C4F-49FD-8901-D1347C85E126}"/>
              </a:ext>
            </a:extLst>
          </p:cNvPr>
          <p:cNvSpPr txBox="1"/>
          <p:nvPr/>
        </p:nvSpPr>
        <p:spPr>
          <a:xfrm>
            <a:off x="458265" y="1547960"/>
            <a:ext cx="9185698" cy="2364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4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Конкурс на специалиста отдела логистики: Часть 2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У руководителя отдела логистики в прямом подчинении несколько менеджеров различных направлений.</a:t>
            </a:r>
            <a:r>
              <a:rPr lang="en-US" sz="14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У каждого из менеджеров в подчинении несколько специалистов.</a:t>
            </a:r>
            <a:r>
              <a:rPr lang="en-US" sz="14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Компания открыла вакансию специалиста одного из направлений.</a:t>
            </a:r>
            <a:r>
              <a:rPr lang="en-US" sz="14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lang="ru-RU" sz="1400" dirty="0">
                <a:solidFill>
                  <a:srgbClr val="181818"/>
                </a:solidFill>
                <a:latin typeface="Arial"/>
                <a:cs typeface="Arial"/>
              </a:rPr>
              <a:t>На позицию подались несколько кандидатов. Известно, что один из кандидатов - племянница руководителя отдела логистики.</a:t>
            </a:r>
            <a:endParaRPr lang="en-US" sz="1400" b="1" u="sng" dirty="0">
              <a:solidFill>
                <a:srgbClr val="181818"/>
              </a:solidFill>
              <a:uFill>
                <a:solidFill>
                  <a:srgbClr val="71B1A2"/>
                </a:solidFill>
              </a:uFill>
              <a:latin typeface="Arial"/>
              <a:cs typeface="Arial"/>
            </a:endParaRPr>
          </a:p>
          <a:p>
            <a:pPr>
              <a:spcAft>
                <a:spcPts val="1000"/>
              </a:spcAft>
            </a:pPr>
            <a:r>
              <a:rPr lang="ru-RU" sz="14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Arial"/>
                <a:cs typeface="Arial"/>
              </a:rPr>
              <a:t>Вызывает ли данная ситуация у Вас опасения? Какие действия следует предпринять? Влияет ли на Вашу точку зрения то, что вакансия специалиста открыта под менеджером, а не непосредственно под руководителем отдела логистики? Изменилась ли бы Ваша позиция, если бы одним из кандидатов был сын руководителя отдела логистики, а не племянница?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53CA7-4C9A-4CC9-BC00-161A967CFF91}"/>
              </a:ext>
            </a:extLst>
          </p:cNvPr>
          <p:cNvGrpSpPr/>
          <p:nvPr/>
        </p:nvGrpSpPr>
        <p:grpSpPr>
          <a:xfrm>
            <a:off x="98100" y="97000"/>
            <a:ext cx="1494073" cy="1494073"/>
            <a:chOff x="1991450" y="1143722"/>
            <a:chExt cx="1494073" cy="149407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919B7B-F6BC-4842-8484-FA8D917FC3FD}"/>
                </a:ext>
              </a:extLst>
            </p:cNvPr>
            <p:cNvSpPr/>
            <p:nvPr/>
          </p:nvSpPr>
          <p:spPr>
            <a:xfrm>
              <a:off x="1991450" y="1143722"/>
              <a:ext cx="1494073" cy="1494073"/>
            </a:xfrm>
            <a:prstGeom prst="ellipse">
              <a:avLst/>
            </a:prstGeom>
            <a:solidFill>
              <a:srgbClr val="586838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/>
            </a:p>
          </p:txBody>
        </p:sp>
        <p:pic>
          <p:nvPicPr>
            <p:cNvPr id="9" name="Graphic 7" descr="Minimize">
              <a:extLst>
                <a:ext uri="{FF2B5EF4-FFF2-40B4-BE49-F238E27FC236}">
                  <a16:creationId xmlns:a16="http://schemas.microsoft.com/office/drawing/2014/main" id="{BC7845DE-7C49-45C7-929A-9FA7DEDB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81286" y="1460273"/>
              <a:ext cx="914400" cy="9144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8133E36-FB20-4E68-9A3C-419B58DC61B6}"/>
              </a:ext>
            </a:extLst>
          </p:cNvPr>
          <p:cNvSpPr/>
          <p:nvPr/>
        </p:nvSpPr>
        <p:spPr>
          <a:xfrm>
            <a:off x="458265" y="3998747"/>
            <a:ext cx="9520236" cy="27298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2B45F0-319D-4530-81B9-8745B2671DBE}"/>
              </a:ext>
            </a:extLst>
          </p:cNvPr>
          <p:cNvSpPr txBox="1"/>
          <p:nvPr/>
        </p:nvSpPr>
        <p:spPr>
          <a:xfrm>
            <a:off x="557281" y="4249207"/>
            <a:ext cx="9207485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endParaRPr lang="ru-RU" sz="1400" b="0" i="0" strike="noStrike" cap="none" spc="0" baseline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/>
              <a:ea typeface="Arial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927665-F0CA-4710-93CF-D3439180EAEA}"/>
              </a:ext>
            </a:extLst>
          </p:cNvPr>
          <p:cNvSpPr txBox="1"/>
          <p:nvPr/>
        </p:nvSpPr>
        <p:spPr>
          <a:xfrm>
            <a:off x="557281" y="4009900"/>
            <a:ext cx="9207485" cy="27186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/>
                <a:ea typeface="Arial"/>
                <a:cs typeface="Arial"/>
              </a:rPr>
              <a:t>Несмотря на то, что племянница, как правило, не считается близким родственником, ее родственные связи с руководителем отдела могут создать у других работников впечатление о наличии у нее несправедливых преимуществ по сравнению с остальными кандидатами / работниками. 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Также, несмотря на то, что ее дядя не будет являться ее непосредственным руководителям, как более вышестоящее звено он может влиять на результаты отбора, уровень оплаты труда, дальнейшее карьерное продвижение, а также осуществлять контроль выполнения трудовых обязанностей, ввиду чего в типовых декларациях о конфликтах интересов включают вопросы не только о непосредственном руководстве.</a:t>
            </a:r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Необходимо обеспечить прозрачный отбор на должность специалиста на основании объективных критериев. В случае превосходства племянницы руководителя отдела перед остальными кандидатам,  примите во внимание возможность применения ряда мер по урегулированию потенциального конфликта интересов. При необходимости обратитесь за дополнительной консультацией к </a:t>
            </a:r>
            <a:r>
              <a:rPr lang="ru-RU" sz="1400" b="0" i="0" strike="noStrike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</a:rPr>
              <a:t>[ответственному лицу].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260665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1"/>
  <p:tag name="AS_OS" val="Unix 3.10 unknown"/>
  <p:tag name="AS_RELEASE_DATE" val="2019.04.30"/>
  <p:tag name="AS_TITLE" val="Aspose.Slides for Java"/>
  <p:tag name="AS_VERSION" val="19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978D92E5516F4A9EEA4AF54677723F" ma:contentTypeVersion="4" ma:contentTypeDescription="Create a new document." ma:contentTypeScope="" ma:versionID="a258a6fa06eaa20717d3a1c86b15c8f3">
  <xsd:schema xmlns:xsd="http://www.w3.org/2001/XMLSchema" xmlns:xs="http://www.w3.org/2001/XMLSchema" xmlns:p="http://schemas.microsoft.com/office/2006/metadata/properties" xmlns:ns2="442f8cc0-c0af-494a-877e-d1b85a01d154" targetNamespace="http://schemas.microsoft.com/office/2006/metadata/properties" ma:root="true" ma:fieldsID="8d7249ebd612566e68f461d5ef411657" ns2:_="">
    <xsd:import namespace="442f8cc0-c0af-494a-877e-d1b85a01d1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2f8cc0-c0af-494a-877e-d1b85a01d1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DD6A94-005D-4A87-8953-C74C14445DC2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0cb64b56-ec5f-47b8-981c-a753054287e3"/>
    <ds:schemaRef ds:uri="http://purl.org/dc/terms/"/>
    <ds:schemaRef ds:uri="e4ca14fd-df8e-4376-9f67-cf159027c0f2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C2847A7-7DBA-454E-81CB-21781A2446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2f8cc0-c0af-494a-877e-d1b85a01d1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B88897-49D4-4B83-B585-C8785D2C1C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3936</TotalTime>
  <Words>1377</Words>
  <Application>Microsoft Office PowerPoint</Application>
  <PresentationFormat>Widescreen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Lato</vt:lpstr>
      <vt:lpstr>Trebuchet MS</vt:lpstr>
      <vt:lpstr>Wingdings 3</vt:lpstr>
      <vt:lpstr>Facet</vt:lpstr>
      <vt:lpstr>Выявление конфликтов интересов</vt:lpstr>
      <vt:lpstr>Выявление конфликтов интересов</vt:lpstr>
      <vt:lpstr>Выявление конфликтов интересов </vt:lpstr>
      <vt:lpstr>Выявление конфликтов интересов </vt:lpstr>
      <vt:lpstr>Выявление конфликтов интересов </vt:lpstr>
      <vt:lpstr>Выявление конфликтов интересов </vt:lpstr>
      <vt:lpstr>Выявление конфликтов интересов </vt:lpstr>
      <vt:lpstr>Выявление конфликтов интересов </vt:lpstr>
      <vt:lpstr>Выявление конфликтов интересов </vt:lpstr>
      <vt:lpstr>Выявление конфликтов интересов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Business with Integrity Key Areas for Third Parties</dc:title>
  <dc:creator>Panagian, Pamela</dc:creator>
  <cp:lastModifiedBy>Natalia</cp:lastModifiedBy>
  <cp:revision>43</cp:revision>
  <dcterms:created xsi:type="dcterms:W3CDTF">2019-11-12T17:46:50Z</dcterms:created>
  <dcterms:modified xsi:type="dcterms:W3CDTF">2021-05-24T12:45:43Z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8450307B-B539-4B13-9E68-268AA12BEA09</vt:lpwstr>
  </property>
  <property fmtid="{D5CDD505-2E9C-101B-9397-08002B2CF9AE}" pid="3" name="ArticulatePath">
    <vt:lpwstr>Draft Training Slides v5</vt:lpwstr>
  </property>
  <property fmtid="{D5CDD505-2E9C-101B-9397-08002B2CF9AE}" pid="4" name="ContentTypeId">
    <vt:lpwstr>0x010100D3978D92E5516F4A9EEA4AF54677723F</vt:lpwstr>
  </property>
</Properties>
</file>